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8" r:id="rId2"/>
    <p:sldId id="272" r:id="rId3"/>
    <p:sldId id="269" r:id="rId4"/>
    <p:sldId id="270" r:id="rId5"/>
    <p:sldId id="271" r:id="rId6"/>
    <p:sldId id="257" r:id="rId7"/>
    <p:sldId id="258" r:id="rId8"/>
    <p:sldId id="260" r:id="rId9"/>
    <p:sldId id="261" r:id="rId10"/>
    <p:sldId id="262" r:id="rId11"/>
    <p:sldId id="264" r:id="rId12"/>
    <p:sldId id="265" r:id="rId13"/>
    <p:sldId id="266" r:id="rId14"/>
    <p:sldId id="267" r:id="rId15"/>
    <p:sldId id="259" r:id="rId16"/>
    <p:sldId id="263" r:id="rId17"/>
    <p:sldId id="273" r:id="rId18"/>
    <p:sldId id="274" r:id="rId19"/>
    <p:sldId id="275" r:id="rId2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>
        <p:scale>
          <a:sx n="77" d="100"/>
          <a:sy n="77" d="100"/>
        </p:scale>
        <p:origin x="-954" y="-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lynnmak\Desktop\13&#32423;&#36890;&#35759;&#24405;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Sheet2!$C$4</c:f>
              <c:strCache>
                <c:ptCount val="1"/>
                <c:pt idx="0">
                  <c:v>PV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8.2769604294512689E-2"/>
                  <c:y val="-6.542623952827814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marL="0" marR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900" b="0" i="0" u="none" strike="noStrike" kern="1200" baseline="0">
                        <a:solidFill>
                          <a:sysClr val="windowText" lastClr="000000">
                            <a:lumMod val="75000"/>
                            <a:lumOff val="25000"/>
                          </a:sys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900" b="0" i="0" u="none" strike="noStrike" kern="1200" baseline="0">
                        <a:solidFill>
                          <a:sysClr val="windowText" lastClr="000000">
                            <a:lumMod val="75000"/>
                            <a:lumOff val="25000"/>
                          </a:sysClr>
                        </a:solidFill>
                      </a:rPr>
                      <a:t>Planned value (PV)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marL="0" marR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900" b="0" i="0" u="none" strike="noStrike" kern="1200" baseline="0">
                        <a:solidFill>
                          <a:sysClr val="windowText" lastClr="000000">
                            <a:lumMod val="75000"/>
                            <a:lumOff val="25000"/>
                          </a:sys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900" b="0" i="0" u="none" strike="noStrike" kern="1200" baseline="0">
                        <a:solidFill>
                          <a:sysClr val="windowText" lastClr="000000">
                            <a:lumMod val="75000"/>
                            <a:lumOff val="25000"/>
                          </a:sysClr>
                        </a:solidFill>
                      </a:rPr>
                      <a:t>Budget  at completion ( BAC)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Sheet2!$B$5:$B$8</c:f>
              <c:numCache>
                <c:formatCode>General</c:formatCode>
                <c:ptCount val="4"/>
                <c:pt idx="0">
                  <c:v>0</c:v>
                </c:pt>
                <c:pt idx="1">
                  <c:v>2.3000000000000003</c:v>
                </c:pt>
                <c:pt idx="2">
                  <c:v>12</c:v>
                </c:pt>
                <c:pt idx="3">
                  <c:v>13.79</c:v>
                </c:pt>
              </c:numCache>
            </c:numRef>
          </c:xVal>
          <c:yVal>
            <c:numRef>
              <c:f>Sheet2!$C$5:$C$8</c:f>
              <c:numCache>
                <c:formatCode>General</c:formatCode>
                <c:ptCount val="4"/>
                <c:pt idx="0">
                  <c:v>0</c:v>
                </c:pt>
                <c:pt idx="1">
                  <c:v>23000</c:v>
                </c:pt>
                <c:pt idx="2">
                  <c:v>120000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Sheet2!$D$4</c:f>
              <c:strCache>
                <c:ptCount val="1"/>
                <c:pt idx="0">
                  <c:v>EV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3.6258441472189464E-2"/>
                  <c:y val="7.6331212023154644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marL="0" marR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900" b="0" i="0" u="none" strike="noStrike" kern="1200" baseline="0">
                        <a:solidFill>
                          <a:sysClr val="windowText" lastClr="000000">
                            <a:lumMod val="75000"/>
                            <a:lumOff val="25000"/>
                          </a:sys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900" b="0" i="0" u="none" strike="noStrike" kern="1200" baseline="0">
                        <a:solidFill>
                          <a:sysClr val="windowText" lastClr="000000">
                            <a:lumMod val="75000"/>
                            <a:lumOff val="25000"/>
                          </a:sysClr>
                        </a:solidFill>
                      </a:rPr>
                      <a:t>Earned Value (EV)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Sheet2!$B$5:$B$8</c:f>
              <c:numCache>
                <c:formatCode>General</c:formatCode>
                <c:ptCount val="4"/>
                <c:pt idx="0">
                  <c:v>0</c:v>
                </c:pt>
                <c:pt idx="1">
                  <c:v>2.3000000000000003</c:v>
                </c:pt>
                <c:pt idx="2">
                  <c:v>12</c:v>
                </c:pt>
                <c:pt idx="3">
                  <c:v>13.79</c:v>
                </c:pt>
              </c:numCache>
            </c:numRef>
          </c:xVal>
          <c:yVal>
            <c:numRef>
              <c:f>Sheet2!$D$5:$D$8</c:f>
              <c:numCache>
                <c:formatCode>General</c:formatCode>
                <c:ptCount val="4"/>
                <c:pt idx="0">
                  <c:v>0</c:v>
                </c:pt>
                <c:pt idx="1">
                  <c:v>20000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Sheet2!$E$4</c:f>
              <c:strCache>
                <c:ptCount val="1"/>
                <c:pt idx="0">
                  <c:v>AC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0.11283205013776874"/>
                  <c:y val="-8.3691079710926541E-2"/>
                </c:manualLayout>
              </c:layout>
              <c:tx>
                <c:rich>
                  <a:bodyPr/>
                  <a:lstStyle/>
                  <a:p>
                    <a:r>
                      <a:rPr lang="en-US" altLang="zh-CN" sz="900" b="0" i="0" u="none" strike="noStrike" kern="1200" baseline="0">
                        <a:solidFill>
                          <a:sysClr val="windowText" lastClr="000000">
                            <a:lumMod val="75000"/>
                            <a:lumOff val="25000"/>
                          </a:sysClr>
                        </a:solidFill>
                      </a:rPr>
                      <a:t>Actual Cost (AC)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Sheet2!$B$5:$B$8</c:f>
              <c:numCache>
                <c:formatCode>General</c:formatCode>
                <c:ptCount val="4"/>
                <c:pt idx="0">
                  <c:v>0</c:v>
                </c:pt>
                <c:pt idx="1">
                  <c:v>2.3000000000000003</c:v>
                </c:pt>
                <c:pt idx="2">
                  <c:v>12</c:v>
                </c:pt>
                <c:pt idx="3">
                  <c:v>13.79</c:v>
                </c:pt>
              </c:numCache>
            </c:numRef>
          </c:xVal>
          <c:yVal>
            <c:numRef>
              <c:f>Sheet2!$E$5:$E$8</c:f>
              <c:numCache>
                <c:formatCode>General</c:formatCode>
                <c:ptCount val="4"/>
                <c:pt idx="0">
                  <c:v>0</c:v>
                </c:pt>
                <c:pt idx="1">
                  <c:v>25000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Sheet2!$F$4</c:f>
              <c:strCache>
                <c:ptCount val="1"/>
                <c:pt idx="0">
                  <c:v>A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altLang="zh-CN"/>
                      <a:t>Estimate at completion ( EAC)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Sheet2!$B$5:$B$8</c:f>
              <c:numCache>
                <c:formatCode>General</c:formatCode>
                <c:ptCount val="4"/>
                <c:pt idx="0">
                  <c:v>0</c:v>
                </c:pt>
                <c:pt idx="1">
                  <c:v>2.3000000000000003</c:v>
                </c:pt>
                <c:pt idx="2">
                  <c:v>12</c:v>
                </c:pt>
                <c:pt idx="3">
                  <c:v>13.79</c:v>
                </c:pt>
              </c:numCache>
            </c:numRef>
          </c:xVal>
          <c:yVal>
            <c:numRef>
              <c:f>Sheet2!$F$5:$F$8</c:f>
              <c:numCache>
                <c:formatCode>General</c:formatCode>
                <c:ptCount val="4"/>
                <c:pt idx="3">
                  <c:v>150000</c:v>
                </c:pt>
              </c:numCache>
            </c:numRef>
          </c:yVal>
          <c:smooth val="0"/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260219264"/>
        <c:axId val="260221184"/>
      </c:scatterChart>
      <c:valAx>
        <c:axId val="2602192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MONTH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60221184"/>
        <c:crosses val="autoZero"/>
        <c:crossBetween val="midCat"/>
      </c:valAx>
      <c:valAx>
        <c:axId val="260221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000" b="0" i="0" u="none" strike="noStrike" baseline="0">
                    <a:effectLst/>
                  </a:rPr>
                  <a:t>$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6021926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4FD96-646E-4D15-B766-68494E11773E}" type="datetimeFigureOut">
              <a:rPr lang="zh-CN" altLang="en-US" smtClean="0"/>
              <a:t>2013/12/11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CD16BF-5DD4-4698-9DB4-1C64AEB344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638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5513"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defTabSz="925513"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defTabSz="925513"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defTabSz="925513"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defTabSz="925513"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fld id="{6A9E0BA5-09DB-4D47-805C-FAFC4B11418C}" type="slidenum">
              <a:rPr lang="en-US" altLang="zh-CN">
                <a:solidFill>
                  <a:schemeClr val="accent2"/>
                </a:solidFill>
              </a:rPr>
              <a:pPr eaLnBrk="1" hangingPunct="1"/>
              <a:t>6</a:t>
            </a:fld>
            <a:endParaRPr lang="en-US" altLang="zh-CN">
              <a:solidFill>
                <a:schemeClr val="accent2"/>
              </a:solidFill>
            </a:endParaRPr>
          </a:p>
        </p:txBody>
      </p:sp>
      <p:sp>
        <p:nvSpPr>
          <p:cNvPr id="574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712788"/>
            <a:ext cx="4560888" cy="3421062"/>
          </a:xfrm>
          <a:ln/>
        </p:spPr>
      </p:sp>
      <p:sp>
        <p:nvSpPr>
          <p:cNvPr id="5744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5513"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defTabSz="925513"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defTabSz="925513"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defTabSz="925513"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defTabSz="925513"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fld id="{A29E245B-6DDC-49F9-BE5C-3A8FE36F335D}" type="slidenum">
              <a:rPr lang="en-US" altLang="zh-CN">
                <a:solidFill>
                  <a:schemeClr val="accent2"/>
                </a:solidFill>
              </a:rPr>
              <a:pPr eaLnBrk="1" hangingPunct="1"/>
              <a:t>7</a:t>
            </a:fld>
            <a:endParaRPr lang="en-US" altLang="zh-CN">
              <a:solidFill>
                <a:schemeClr val="accent2"/>
              </a:solidFill>
            </a:endParaRPr>
          </a:p>
        </p:txBody>
      </p:sp>
      <p:sp>
        <p:nvSpPr>
          <p:cNvPr id="570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712788"/>
            <a:ext cx="4560888" cy="3421062"/>
          </a:xfrm>
          <a:ln/>
        </p:spPr>
      </p:sp>
      <p:sp>
        <p:nvSpPr>
          <p:cNvPr id="5703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025A-DF2E-4131-AC46-7ADD0EE9588D}" type="datetimeFigureOut">
              <a:rPr lang="zh-CN" altLang="en-US" smtClean="0"/>
              <a:t>2013/12/11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28337-C4C1-4F9D-953B-1D8BC6E729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8264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025A-DF2E-4131-AC46-7ADD0EE9588D}" type="datetimeFigureOut">
              <a:rPr lang="zh-CN" altLang="en-US" smtClean="0"/>
              <a:t>2013/12/11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28337-C4C1-4F9D-953B-1D8BC6E729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69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025A-DF2E-4131-AC46-7ADD0EE9588D}" type="datetimeFigureOut">
              <a:rPr lang="zh-CN" altLang="en-US" smtClean="0"/>
              <a:t>2013/12/11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28337-C4C1-4F9D-953B-1D8BC6E729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710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025A-DF2E-4131-AC46-7ADD0EE9588D}" type="datetimeFigureOut">
              <a:rPr lang="zh-CN" altLang="en-US" smtClean="0"/>
              <a:t>2013/12/11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28337-C4C1-4F9D-953B-1D8BC6E729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387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025A-DF2E-4131-AC46-7ADD0EE9588D}" type="datetimeFigureOut">
              <a:rPr lang="zh-CN" altLang="en-US" smtClean="0"/>
              <a:t>2013/12/11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28337-C4C1-4F9D-953B-1D8BC6E729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627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025A-DF2E-4131-AC46-7ADD0EE9588D}" type="datetimeFigureOut">
              <a:rPr lang="zh-CN" altLang="en-US" smtClean="0"/>
              <a:t>2013/12/11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28337-C4C1-4F9D-953B-1D8BC6E729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521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025A-DF2E-4131-AC46-7ADD0EE9588D}" type="datetimeFigureOut">
              <a:rPr lang="zh-CN" altLang="en-US" smtClean="0"/>
              <a:t>2013/12/11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28337-C4C1-4F9D-953B-1D8BC6E729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126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025A-DF2E-4131-AC46-7ADD0EE9588D}" type="datetimeFigureOut">
              <a:rPr lang="zh-CN" altLang="en-US" smtClean="0"/>
              <a:t>2013/12/11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28337-C4C1-4F9D-953B-1D8BC6E729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363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025A-DF2E-4131-AC46-7ADD0EE9588D}" type="datetimeFigureOut">
              <a:rPr lang="zh-CN" altLang="en-US" smtClean="0"/>
              <a:t>2013/12/11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28337-C4C1-4F9D-953B-1D8BC6E729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969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025A-DF2E-4131-AC46-7ADD0EE9588D}" type="datetimeFigureOut">
              <a:rPr lang="zh-CN" altLang="en-US" smtClean="0"/>
              <a:t>2013/12/11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28337-C4C1-4F9D-953B-1D8BC6E729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622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025A-DF2E-4131-AC46-7ADD0EE9588D}" type="datetimeFigureOut">
              <a:rPr lang="zh-CN" altLang="en-US" smtClean="0"/>
              <a:t>2013/12/11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28337-C4C1-4F9D-953B-1D8BC6E729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878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E025A-DF2E-4131-AC46-7ADD0EE9588D}" type="datetimeFigureOut">
              <a:rPr lang="zh-CN" altLang="en-US" smtClean="0"/>
              <a:t>2013/12/11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528337-C4C1-4F9D-953B-1D8BC6E729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352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Summary of PM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2013.12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9572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1484" y="188640"/>
            <a:ext cx="8229600" cy="850106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Project </a:t>
            </a:r>
            <a:r>
              <a:rPr lang="en-US" altLang="zh-CN" sz="3600" b="1" dirty="0"/>
              <a:t>Time</a:t>
            </a:r>
            <a:r>
              <a:rPr lang="en-US" altLang="zh-CN" sz="3600" dirty="0"/>
              <a:t> Management Summary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5" descr="86921_06_F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71600"/>
            <a:ext cx="8605512" cy="5297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827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850106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Project </a:t>
            </a:r>
            <a:r>
              <a:rPr lang="en-US" altLang="zh-CN" sz="3600" b="1" dirty="0"/>
              <a:t>Cost</a:t>
            </a:r>
            <a:r>
              <a:rPr lang="en-US" altLang="zh-CN" sz="3600" dirty="0"/>
              <a:t> Management Summary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5" descr="86921_07_F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412776"/>
            <a:ext cx="8663880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6962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850106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Project </a:t>
            </a:r>
            <a:r>
              <a:rPr lang="en-US" altLang="zh-CN" sz="3600" b="1" dirty="0"/>
              <a:t>Quality</a:t>
            </a:r>
            <a:r>
              <a:rPr lang="en-US" altLang="zh-CN" sz="3600" dirty="0"/>
              <a:t> Management Summary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5" descr="86921_08_F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447800"/>
            <a:ext cx="8842123" cy="5149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9648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88640"/>
            <a:ext cx="8964488" cy="850106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Project </a:t>
            </a:r>
            <a:r>
              <a:rPr lang="en-US" altLang="zh-CN" sz="3200" b="1" dirty="0"/>
              <a:t>Human Resource </a:t>
            </a:r>
            <a:r>
              <a:rPr lang="en-US" altLang="zh-CN" sz="3200" dirty="0"/>
              <a:t>Management Summary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5" descr="86921_09_F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01" y="1052736"/>
            <a:ext cx="8762779" cy="5544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8930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Autofit/>
          </a:bodyPr>
          <a:lstStyle/>
          <a:p>
            <a:r>
              <a:rPr lang="en-US" altLang="zh-CN" sz="3600" dirty="0"/>
              <a:t>Project </a:t>
            </a:r>
            <a:r>
              <a:rPr lang="en-US" altLang="zh-CN" sz="3600" b="1" dirty="0"/>
              <a:t>Communications</a:t>
            </a:r>
            <a:r>
              <a:rPr lang="en-US" altLang="zh-CN" sz="3600" dirty="0"/>
              <a:t> Management Summary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5" descr="86921_10_F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70" y="1340768"/>
            <a:ext cx="8679610" cy="5517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5444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922114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Project </a:t>
            </a:r>
            <a:r>
              <a:rPr lang="en-US" altLang="zh-CN" sz="3600" b="1" dirty="0"/>
              <a:t>Risk</a:t>
            </a:r>
            <a:r>
              <a:rPr lang="en-US" altLang="zh-CN" sz="3600" dirty="0"/>
              <a:t> Management Summary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5" descr="86921_11_F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67" y="1196752"/>
            <a:ext cx="8683113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3802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850106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Project </a:t>
            </a:r>
            <a:r>
              <a:rPr lang="en-US" altLang="zh-CN" sz="3200" b="1" dirty="0"/>
              <a:t>Procurement</a:t>
            </a:r>
            <a:r>
              <a:rPr lang="en-US" altLang="zh-CN" sz="3200" dirty="0"/>
              <a:t> Management Summary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5" descr="86921_12_F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60" y="1052736"/>
            <a:ext cx="8650520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98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PDM</a:t>
            </a:r>
            <a:br>
              <a:rPr lang="en-US" altLang="zh-CN" dirty="0" smtClean="0"/>
            </a:br>
            <a:r>
              <a:rPr lang="en-US" altLang="zh-CN" dirty="0" smtClean="0"/>
              <a:t> </a:t>
            </a:r>
            <a:r>
              <a:rPr lang="en-US" altLang="zh-CN" dirty="0"/>
              <a:t>Early and Late Start and Finish Dates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881456" y="2613819"/>
            <a:ext cx="1730935" cy="1318945"/>
            <a:chOff x="896849" y="2708920"/>
            <a:chExt cx="1730935" cy="1318945"/>
          </a:xfrm>
        </p:grpSpPr>
        <p:sp>
          <p:nvSpPr>
            <p:cNvPr id="5" name="矩形 4"/>
            <p:cNvSpPr/>
            <p:nvPr/>
          </p:nvSpPr>
          <p:spPr>
            <a:xfrm>
              <a:off x="899592" y="2708920"/>
              <a:ext cx="1728192" cy="13189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899592" y="2708920"/>
              <a:ext cx="576064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036327" y="3573016"/>
              <a:ext cx="576064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2036327" y="2708920"/>
              <a:ext cx="576064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909205" y="3595817"/>
              <a:ext cx="566451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896849" y="3147439"/>
              <a:ext cx="576064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A, 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601748" y="2613819"/>
            <a:ext cx="1730935" cy="1318945"/>
            <a:chOff x="896849" y="2708920"/>
            <a:chExt cx="1730935" cy="1318945"/>
          </a:xfrm>
        </p:grpSpPr>
        <p:sp>
          <p:nvSpPr>
            <p:cNvPr id="13" name="矩形 12"/>
            <p:cNvSpPr/>
            <p:nvPr/>
          </p:nvSpPr>
          <p:spPr>
            <a:xfrm>
              <a:off x="899592" y="2708920"/>
              <a:ext cx="1728192" cy="13189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899592" y="2708920"/>
              <a:ext cx="576064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2036327" y="3573016"/>
              <a:ext cx="576064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2036327" y="2708920"/>
              <a:ext cx="576064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909205" y="3595817"/>
              <a:ext cx="566451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896849" y="3147439"/>
              <a:ext cx="576064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B, 5</a:t>
              </a:r>
              <a:endParaRPr lang="zh-CN" altLang="en-US" dirty="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563888" y="4581128"/>
            <a:ext cx="1730935" cy="1318945"/>
            <a:chOff x="896849" y="2708920"/>
            <a:chExt cx="1730935" cy="1318945"/>
          </a:xfrm>
        </p:grpSpPr>
        <p:sp>
          <p:nvSpPr>
            <p:cNvPr id="20" name="矩形 19"/>
            <p:cNvSpPr/>
            <p:nvPr/>
          </p:nvSpPr>
          <p:spPr>
            <a:xfrm>
              <a:off x="899592" y="2708920"/>
              <a:ext cx="1728192" cy="13189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899592" y="2708920"/>
              <a:ext cx="576064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2036327" y="3573016"/>
              <a:ext cx="576064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2036327" y="2708920"/>
              <a:ext cx="576064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909205" y="3595817"/>
              <a:ext cx="566451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896849" y="3147439"/>
              <a:ext cx="576064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C, 2</a:t>
              </a:r>
              <a:endParaRPr lang="zh-CN" altLang="en-US" dirty="0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672588" y="3429000"/>
            <a:ext cx="1730935" cy="1318945"/>
            <a:chOff x="896849" y="2708920"/>
            <a:chExt cx="1730935" cy="1318945"/>
          </a:xfrm>
        </p:grpSpPr>
        <p:sp>
          <p:nvSpPr>
            <p:cNvPr id="27" name="矩形 26"/>
            <p:cNvSpPr/>
            <p:nvPr/>
          </p:nvSpPr>
          <p:spPr>
            <a:xfrm>
              <a:off x="899592" y="2708920"/>
              <a:ext cx="1728192" cy="13189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899592" y="2708920"/>
              <a:ext cx="576064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2036327" y="3573016"/>
              <a:ext cx="576064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2036327" y="2708920"/>
              <a:ext cx="576064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909205" y="3595817"/>
              <a:ext cx="566451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896849" y="3147439"/>
              <a:ext cx="576064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D, </a:t>
              </a:r>
              <a:r>
                <a:rPr lang="en-US" altLang="zh-CN" dirty="0">
                  <a:solidFill>
                    <a:schemeClr val="tx1"/>
                  </a:solidFill>
                </a:rPr>
                <a:t>1</a:t>
              </a:r>
              <a:endParaRPr lang="zh-CN" altLang="en-US" dirty="0"/>
            </a:p>
          </p:txBody>
        </p:sp>
      </p:grpSp>
      <p:cxnSp>
        <p:nvCxnSpPr>
          <p:cNvPr id="34" name="直接箭头连接符 33"/>
          <p:cNvCxnSpPr>
            <a:stCxn id="5" idx="3"/>
            <a:endCxn id="13" idx="1"/>
          </p:cNvCxnSpPr>
          <p:nvPr/>
        </p:nvCxnSpPr>
        <p:spPr>
          <a:xfrm>
            <a:off x="2612391" y="3273292"/>
            <a:ext cx="9921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13" idx="3"/>
            <a:endCxn id="28" idx="1"/>
          </p:cNvCxnSpPr>
          <p:nvPr/>
        </p:nvCxnSpPr>
        <p:spPr>
          <a:xfrm>
            <a:off x="5332683" y="3273292"/>
            <a:ext cx="1342648" cy="3717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23" idx="3"/>
            <a:endCxn id="31" idx="1"/>
          </p:cNvCxnSpPr>
          <p:nvPr/>
        </p:nvCxnSpPr>
        <p:spPr>
          <a:xfrm flipV="1">
            <a:off x="5279430" y="4531921"/>
            <a:ext cx="1405514" cy="26523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连接符 42"/>
          <p:cNvCxnSpPr/>
          <p:nvPr/>
        </p:nvCxnSpPr>
        <p:spPr>
          <a:xfrm>
            <a:off x="2597000" y="3932765"/>
            <a:ext cx="2674881" cy="2304547"/>
          </a:xfrm>
          <a:prstGeom prst="bentConnector3">
            <a:avLst>
              <a:gd name="adj1" fmla="val 109"/>
            </a:avLst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>
            <a:off x="903366" y="1988840"/>
            <a:ext cx="4368515" cy="1175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V="1">
            <a:off x="899592" y="1988840"/>
            <a:ext cx="7549" cy="6249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V="1">
            <a:off x="5271881" y="1988840"/>
            <a:ext cx="7549" cy="624979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>
          <a:xfrm flipV="1">
            <a:off x="5257142" y="5900074"/>
            <a:ext cx="0" cy="33723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771800" y="1628800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SF =7</a:t>
            </a:r>
            <a:endParaRPr lang="zh-CN" alt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771800" y="2829843"/>
            <a:ext cx="67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FS =1</a:t>
            </a:r>
            <a:endParaRPr lang="zh-CN" alt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612391" y="4797152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</a:t>
            </a:r>
            <a:r>
              <a:rPr lang="en-US" altLang="zh-CN" dirty="0" smtClean="0"/>
              <a:t>F =3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675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en-US" altLang="zh-CN" dirty="0" smtClean="0"/>
              <a:t>EVM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zh-CN" dirty="0" smtClean="0"/>
              <a:t>PV=$23000, EV=$20000, AC=$25000, BAC=$120000</a:t>
            </a:r>
          </a:p>
          <a:p>
            <a:pPr marL="0" indent="0">
              <a:buNone/>
            </a:pPr>
            <a:r>
              <a:rPr lang="en-US" altLang="zh-CN" dirty="0" smtClean="0"/>
              <a:t>a) CV=EV-AC</a:t>
            </a:r>
            <a:r>
              <a:rPr lang="en-US" altLang="zh-CN" dirty="0"/>
              <a:t>=$-5,000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 smtClean="0"/>
              <a:t>     SV=EV-PV</a:t>
            </a:r>
            <a:r>
              <a:rPr lang="en-US" altLang="zh-CN" dirty="0"/>
              <a:t>=$-3,000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 smtClean="0"/>
              <a:t>     CPI=EV/AC </a:t>
            </a:r>
            <a:r>
              <a:rPr lang="en-US" altLang="zh-CN" dirty="0"/>
              <a:t>=80%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 smtClean="0"/>
              <a:t>     SPI=EV/PV=87</a:t>
            </a:r>
            <a:r>
              <a:rPr lang="en-US" altLang="zh-CN" dirty="0"/>
              <a:t>%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b</a:t>
            </a:r>
            <a:r>
              <a:rPr lang="en-US" altLang="zh-CN" dirty="0" smtClean="0"/>
              <a:t>) As </a:t>
            </a:r>
            <a:r>
              <a:rPr lang="en-US" altLang="zh-CN" dirty="0"/>
              <a:t>CPI = 80%&lt;1. This project is over budget.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 smtClean="0"/>
              <a:t>    As </a:t>
            </a:r>
            <a:r>
              <a:rPr lang="en-US" altLang="zh-CN" dirty="0"/>
              <a:t>SPI = 87%&lt;1. This project is </a:t>
            </a:r>
            <a:r>
              <a:rPr lang="en-US" altLang="zh-CN" dirty="0" smtClean="0"/>
              <a:t>behind schedule.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c</a:t>
            </a:r>
            <a:r>
              <a:rPr lang="en-US" altLang="zh-CN" dirty="0" smtClean="0"/>
              <a:t>) EAC</a:t>
            </a:r>
            <a:r>
              <a:rPr lang="en-US" altLang="zh-CN" dirty="0"/>
              <a:t>= BAC/CPI = $120,000/80% = $150,000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d</a:t>
            </a:r>
            <a:r>
              <a:rPr lang="en-US" altLang="zh-CN" dirty="0" smtClean="0"/>
              <a:t>) 12/SPI </a:t>
            </a:r>
            <a:r>
              <a:rPr lang="en-US" altLang="zh-CN" dirty="0"/>
              <a:t>= 13.79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691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EVM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2154665222"/>
              </p:ext>
            </p:extLst>
          </p:nvPr>
        </p:nvGraphicFramePr>
        <p:xfrm>
          <a:off x="1043608" y="1268760"/>
          <a:ext cx="7056784" cy="53983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8519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3"/>
          <a:stretch/>
        </p:blipFill>
        <p:spPr bwMode="auto">
          <a:xfrm>
            <a:off x="235731" y="4437112"/>
            <a:ext cx="8639175" cy="234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229600" cy="634082"/>
          </a:xfrm>
        </p:spPr>
        <p:txBody>
          <a:bodyPr>
            <a:noAutofit/>
          </a:bodyPr>
          <a:lstStyle/>
          <a:p>
            <a:r>
              <a:rPr lang="en-US" altLang="zh-CN" sz="3200" dirty="0" smtClean="0"/>
              <a:t>What you need to be a good project manager</a:t>
            </a:r>
            <a:endParaRPr lang="zh-CN" altLang="en-US" sz="3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7"/>
          <a:stretch/>
        </p:blipFill>
        <p:spPr bwMode="auto">
          <a:xfrm>
            <a:off x="252413" y="764704"/>
            <a:ext cx="8639175" cy="3716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1382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Why we learn PM/PMBOK?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9" y="1700808"/>
            <a:ext cx="8479123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653136"/>
            <a:ext cx="8953553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1389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Process groups and KAs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40768"/>
            <a:ext cx="9144000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4128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 Process Groups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6936"/>
            <a:ext cx="9143999" cy="5088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8" y="2780928"/>
            <a:ext cx="10690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Initiating 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23728" y="2780928"/>
            <a:ext cx="104708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Planning 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02612" y="2780928"/>
            <a:ext cx="113877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Executing 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41881" y="2719953"/>
            <a:ext cx="1306383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Monitoring &amp;</a:t>
            </a:r>
          </a:p>
          <a:p>
            <a:r>
              <a:rPr lang="en-US" altLang="zh-CN" sz="1600" dirty="0" smtClean="0"/>
              <a:t> Controlling </a:t>
            </a:r>
            <a:endParaRPr lang="zh-CN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7740352" y="2852936"/>
            <a:ext cx="90922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Closing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7385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995" name="Group 3"/>
          <p:cNvGrpSpPr>
            <a:grpSpLocks/>
          </p:cNvGrpSpPr>
          <p:nvPr/>
        </p:nvGrpSpPr>
        <p:grpSpPr bwMode="auto">
          <a:xfrm>
            <a:off x="1143000" y="1828800"/>
            <a:ext cx="6400800" cy="4495800"/>
            <a:chOff x="720" y="1152"/>
            <a:chExt cx="4032" cy="2832"/>
          </a:xfrm>
        </p:grpSpPr>
        <p:sp>
          <p:nvSpPr>
            <p:cNvPr id="84997" name="AutoShape 4"/>
            <p:cNvSpPr>
              <a:spLocks noChangeArrowheads="1"/>
            </p:cNvSpPr>
            <p:nvPr/>
          </p:nvSpPr>
          <p:spPr bwMode="auto">
            <a:xfrm>
              <a:off x="720" y="1152"/>
              <a:ext cx="960" cy="768"/>
            </a:xfrm>
            <a:prstGeom prst="rightArrow">
              <a:avLst>
                <a:gd name="adj1" fmla="val 50000"/>
                <a:gd name="adj2" fmla="val 31250"/>
              </a:avLst>
            </a:prstGeom>
            <a:solidFill>
              <a:srgbClr val="FFFF99"/>
            </a:solidFill>
            <a:ln w="9525">
              <a:solidFill>
                <a:srgbClr val="B8005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2000" b="1"/>
                <a:t>启动过程</a:t>
              </a:r>
            </a:p>
          </p:txBody>
        </p:sp>
        <p:sp>
          <p:nvSpPr>
            <p:cNvPr id="84998" name="Rectangle 5"/>
            <p:cNvSpPr>
              <a:spLocks noChangeArrowheads="1"/>
            </p:cNvSpPr>
            <p:nvPr/>
          </p:nvSpPr>
          <p:spPr bwMode="auto">
            <a:xfrm>
              <a:off x="2448" y="1248"/>
              <a:ext cx="1104" cy="48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B8005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2000" b="1"/>
                <a:t>计划过程</a:t>
              </a:r>
            </a:p>
          </p:txBody>
        </p:sp>
        <p:sp>
          <p:nvSpPr>
            <p:cNvPr id="84999" name="Oval 6"/>
            <p:cNvSpPr>
              <a:spLocks noChangeArrowheads="1"/>
            </p:cNvSpPr>
            <p:nvPr/>
          </p:nvSpPr>
          <p:spPr bwMode="auto">
            <a:xfrm>
              <a:off x="1056" y="2304"/>
              <a:ext cx="1296" cy="576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rgbClr val="B8005C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2000" b="1"/>
                <a:t>控制过程</a:t>
              </a:r>
            </a:p>
          </p:txBody>
        </p:sp>
        <p:sp>
          <p:nvSpPr>
            <p:cNvPr id="85000" name="AutoShape 7"/>
            <p:cNvSpPr>
              <a:spLocks noChangeArrowheads="1"/>
            </p:cNvSpPr>
            <p:nvPr/>
          </p:nvSpPr>
          <p:spPr bwMode="auto">
            <a:xfrm>
              <a:off x="3408" y="2160"/>
              <a:ext cx="1344" cy="672"/>
            </a:xfrm>
            <a:prstGeom prst="star16">
              <a:avLst>
                <a:gd name="adj" fmla="val 37500"/>
              </a:avLst>
            </a:prstGeom>
            <a:solidFill>
              <a:srgbClr val="FFFF99"/>
            </a:solidFill>
            <a:ln w="9525">
              <a:solidFill>
                <a:srgbClr val="B8005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2000" b="1"/>
                <a:t>实施过程</a:t>
              </a:r>
            </a:p>
          </p:txBody>
        </p:sp>
        <p:sp>
          <p:nvSpPr>
            <p:cNvPr id="85001" name="AutoShape 8"/>
            <p:cNvSpPr>
              <a:spLocks noChangeArrowheads="1"/>
            </p:cNvSpPr>
            <p:nvPr/>
          </p:nvSpPr>
          <p:spPr bwMode="auto">
            <a:xfrm>
              <a:off x="2352" y="3120"/>
              <a:ext cx="1200" cy="480"/>
            </a:xfrm>
            <a:prstGeom prst="flowChartPreparation">
              <a:avLst/>
            </a:prstGeom>
            <a:solidFill>
              <a:srgbClr val="FFFF99"/>
            </a:solidFill>
            <a:ln w="9525">
              <a:solidFill>
                <a:srgbClr val="B8005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2000" b="1"/>
                <a:t>收尾过程</a:t>
              </a:r>
            </a:p>
          </p:txBody>
        </p:sp>
        <p:sp>
          <p:nvSpPr>
            <p:cNvPr id="85002" name="Line 9"/>
            <p:cNvSpPr>
              <a:spLocks noChangeShapeType="1"/>
            </p:cNvSpPr>
            <p:nvPr/>
          </p:nvSpPr>
          <p:spPr bwMode="auto">
            <a:xfrm>
              <a:off x="1776" y="1536"/>
              <a:ext cx="57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03" name="Line 10"/>
            <p:cNvSpPr>
              <a:spLocks noChangeShapeType="1"/>
            </p:cNvSpPr>
            <p:nvPr/>
          </p:nvSpPr>
          <p:spPr bwMode="auto">
            <a:xfrm flipV="1">
              <a:off x="1872" y="1776"/>
              <a:ext cx="672" cy="52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04" name="Rectangle 11"/>
            <p:cNvSpPr>
              <a:spLocks noChangeArrowheads="1"/>
            </p:cNvSpPr>
            <p:nvPr/>
          </p:nvSpPr>
          <p:spPr bwMode="auto">
            <a:xfrm>
              <a:off x="1392" y="1920"/>
              <a:ext cx="768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/>
                <a:t>计划更新</a:t>
              </a:r>
            </a:p>
          </p:txBody>
        </p:sp>
        <p:sp>
          <p:nvSpPr>
            <p:cNvPr id="85005" name="Line 12"/>
            <p:cNvSpPr>
              <a:spLocks noChangeShapeType="1"/>
            </p:cNvSpPr>
            <p:nvPr/>
          </p:nvSpPr>
          <p:spPr bwMode="auto">
            <a:xfrm>
              <a:off x="3408" y="1728"/>
              <a:ext cx="432" cy="43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06" name="Rectangle 13"/>
            <p:cNvSpPr>
              <a:spLocks noChangeArrowheads="1"/>
            </p:cNvSpPr>
            <p:nvPr/>
          </p:nvSpPr>
          <p:spPr bwMode="auto">
            <a:xfrm>
              <a:off x="3696" y="1776"/>
              <a:ext cx="672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/>
                <a:t>项目计划</a:t>
              </a:r>
            </a:p>
          </p:txBody>
        </p:sp>
        <p:sp>
          <p:nvSpPr>
            <p:cNvPr id="85007" name="Line 14"/>
            <p:cNvSpPr>
              <a:spLocks noChangeShapeType="1"/>
            </p:cNvSpPr>
            <p:nvPr/>
          </p:nvSpPr>
          <p:spPr bwMode="auto">
            <a:xfrm>
              <a:off x="2400" y="2496"/>
              <a:ext cx="960" cy="0"/>
            </a:xfrm>
            <a:prstGeom prst="line">
              <a:avLst/>
            </a:prstGeom>
            <a:noFill/>
            <a:ln w="28575">
              <a:solidFill>
                <a:srgbClr val="00B0F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08" name="Line 15"/>
            <p:cNvSpPr>
              <a:spLocks noChangeShapeType="1"/>
            </p:cNvSpPr>
            <p:nvPr/>
          </p:nvSpPr>
          <p:spPr bwMode="auto">
            <a:xfrm flipH="1">
              <a:off x="2400" y="2592"/>
              <a:ext cx="960" cy="0"/>
            </a:xfrm>
            <a:prstGeom prst="line">
              <a:avLst/>
            </a:prstGeom>
            <a:noFill/>
            <a:ln w="28575">
              <a:solidFill>
                <a:srgbClr val="00B0F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09" name="Rectangle 16"/>
            <p:cNvSpPr>
              <a:spLocks noChangeArrowheads="1"/>
            </p:cNvSpPr>
            <p:nvPr/>
          </p:nvSpPr>
          <p:spPr bwMode="auto">
            <a:xfrm>
              <a:off x="2448" y="2208"/>
              <a:ext cx="864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/>
                <a:t>纠正措施</a:t>
              </a:r>
            </a:p>
          </p:txBody>
        </p:sp>
        <p:sp>
          <p:nvSpPr>
            <p:cNvPr id="85010" name="Rectangle 17"/>
            <p:cNvSpPr>
              <a:spLocks noChangeArrowheads="1"/>
            </p:cNvSpPr>
            <p:nvPr/>
          </p:nvSpPr>
          <p:spPr bwMode="auto">
            <a:xfrm>
              <a:off x="2496" y="2640"/>
              <a:ext cx="76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/>
                <a:t>变更请求</a:t>
              </a:r>
            </a:p>
          </p:txBody>
        </p:sp>
        <p:sp>
          <p:nvSpPr>
            <p:cNvPr id="85011" name="Line 18"/>
            <p:cNvSpPr>
              <a:spLocks noChangeShapeType="1"/>
            </p:cNvSpPr>
            <p:nvPr/>
          </p:nvSpPr>
          <p:spPr bwMode="auto">
            <a:xfrm>
              <a:off x="2064" y="2832"/>
              <a:ext cx="432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12" name="Rectangle 19"/>
            <p:cNvSpPr>
              <a:spLocks noChangeArrowheads="1"/>
            </p:cNvSpPr>
            <p:nvPr/>
          </p:nvSpPr>
          <p:spPr bwMode="auto">
            <a:xfrm>
              <a:off x="1344" y="3744"/>
              <a:ext cx="3168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2000" b="1"/>
                <a:t>项目管理过程组的联系和交互作用</a:t>
              </a:r>
            </a:p>
          </p:txBody>
        </p:sp>
      </p:grpSp>
      <p:sp>
        <p:nvSpPr>
          <p:cNvPr id="84996" name="Rectangle 20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820150" cy="102076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l" eaLnBrk="1" hangingPunct="1">
              <a:lnSpc>
                <a:spcPct val="85000"/>
              </a:lnSpc>
            </a:pPr>
            <a:r>
              <a:rPr lang="zh-CN" altLang="en-US" sz="3600" b="1" dirty="0" smtClean="0"/>
              <a:t>项目管理过程组之间的关系</a:t>
            </a:r>
          </a:p>
        </p:txBody>
      </p:sp>
    </p:spTree>
    <p:extLst>
      <p:ext uri="{BB962C8B-B14F-4D97-AF65-F5344CB8AC3E}">
        <p14:creationId xmlns:p14="http://schemas.microsoft.com/office/powerpoint/2010/main" val="11383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xfrm>
            <a:off x="247600" y="72009"/>
            <a:ext cx="7924800" cy="76470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l" eaLnBrk="1" hangingPunct="1">
              <a:lnSpc>
                <a:spcPct val="85000"/>
              </a:lnSpc>
            </a:pPr>
            <a:r>
              <a:rPr lang="en-US" altLang="zh-CN" sz="3600" b="1" dirty="0" smtClean="0"/>
              <a:t>Process groups and </a:t>
            </a:r>
            <a:r>
              <a:rPr lang="en-US" altLang="zh-CN" sz="3600" b="1" dirty="0" smtClean="0"/>
              <a:t>knowledge areas</a:t>
            </a:r>
            <a:endParaRPr lang="zh-CN" altLang="en-US" sz="3600" b="1" dirty="0" smtClean="0"/>
          </a:p>
        </p:txBody>
      </p:sp>
      <p:grpSp>
        <p:nvGrpSpPr>
          <p:cNvPr id="80899" name="Group 56"/>
          <p:cNvGrpSpPr>
            <a:grpSpLocks/>
          </p:cNvGrpSpPr>
          <p:nvPr/>
        </p:nvGrpSpPr>
        <p:grpSpPr bwMode="auto">
          <a:xfrm>
            <a:off x="0" y="764704"/>
            <a:ext cx="9144000" cy="4859338"/>
            <a:chOff x="0" y="572"/>
            <a:chExt cx="5760" cy="3061"/>
          </a:xfrm>
        </p:grpSpPr>
        <p:sp>
          <p:nvSpPr>
            <p:cNvPr id="80901" name="Rectangle 58"/>
            <p:cNvSpPr>
              <a:spLocks noChangeArrowheads="1"/>
            </p:cNvSpPr>
            <p:nvPr/>
          </p:nvSpPr>
          <p:spPr bwMode="auto">
            <a:xfrm>
              <a:off x="4464" y="956"/>
              <a:ext cx="576" cy="336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1600" b="1">
                  <a:solidFill>
                    <a:schemeClr val="bg1"/>
                  </a:solidFill>
                </a:rPr>
                <a:t>规划</a:t>
              </a:r>
            </a:p>
            <a:p>
              <a:pPr algn="ctr" eaLnBrk="1" hangingPunct="1"/>
              <a:r>
                <a:rPr kumimoji="1" lang="zh-CN" altLang="en-US" sz="1600" b="1">
                  <a:solidFill>
                    <a:schemeClr val="bg1"/>
                  </a:solidFill>
                </a:rPr>
                <a:t>风险管理</a:t>
              </a:r>
            </a:p>
          </p:txBody>
        </p:sp>
        <p:sp>
          <p:nvSpPr>
            <p:cNvPr id="80902" name="AutoShape 59"/>
            <p:cNvSpPr>
              <a:spLocks noChangeArrowheads="1"/>
            </p:cNvSpPr>
            <p:nvPr/>
          </p:nvSpPr>
          <p:spPr bwMode="auto">
            <a:xfrm>
              <a:off x="0" y="1842"/>
              <a:ext cx="720" cy="480"/>
            </a:xfrm>
            <a:prstGeom prst="star16">
              <a:avLst>
                <a:gd name="adj" fmla="val 37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1600" b="1"/>
                <a:t>执行项</a:t>
              </a:r>
            </a:p>
            <a:p>
              <a:pPr algn="ctr" eaLnBrk="1" hangingPunct="1"/>
              <a:r>
                <a:rPr kumimoji="1" lang="zh-CN" altLang="en-US" sz="1600" b="1"/>
                <a:t>目计划</a:t>
              </a:r>
            </a:p>
          </p:txBody>
        </p:sp>
        <p:sp>
          <p:nvSpPr>
            <p:cNvPr id="80903" name="Oval 60"/>
            <p:cNvSpPr>
              <a:spLocks noChangeArrowheads="1"/>
            </p:cNvSpPr>
            <p:nvPr/>
          </p:nvSpPr>
          <p:spPr bwMode="auto">
            <a:xfrm>
              <a:off x="0" y="2840"/>
              <a:ext cx="657" cy="38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1600" b="1"/>
                <a:t>综合</a:t>
              </a:r>
            </a:p>
            <a:p>
              <a:pPr algn="ctr" eaLnBrk="1" hangingPunct="1"/>
              <a:r>
                <a:rPr kumimoji="1" lang="zh-CN" altLang="en-US" sz="1600" b="1"/>
                <a:t>变更控制</a:t>
              </a:r>
            </a:p>
          </p:txBody>
        </p:sp>
        <p:sp>
          <p:nvSpPr>
            <p:cNvPr id="80904" name="Rectangle 61"/>
            <p:cNvSpPr>
              <a:spLocks noChangeArrowheads="1"/>
            </p:cNvSpPr>
            <p:nvPr/>
          </p:nvSpPr>
          <p:spPr bwMode="auto">
            <a:xfrm>
              <a:off x="0" y="1434"/>
              <a:ext cx="624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1600" b="1"/>
                <a:t>制定项</a:t>
              </a:r>
            </a:p>
            <a:p>
              <a:pPr algn="ctr" eaLnBrk="1" hangingPunct="1"/>
              <a:r>
                <a:rPr kumimoji="1" lang="zh-CN" altLang="en-US" sz="1600" b="1"/>
                <a:t>目计划</a:t>
              </a:r>
            </a:p>
          </p:txBody>
        </p:sp>
        <p:sp>
          <p:nvSpPr>
            <p:cNvPr id="80905" name="AutoShape 62"/>
            <p:cNvSpPr>
              <a:spLocks noChangeArrowheads="1"/>
            </p:cNvSpPr>
            <p:nvPr/>
          </p:nvSpPr>
          <p:spPr bwMode="auto">
            <a:xfrm>
              <a:off x="0" y="799"/>
              <a:ext cx="657" cy="590"/>
            </a:xfrm>
            <a:prstGeom prst="rightArrow">
              <a:avLst>
                <a:gd name="adj1" fmla="val 50000"/>
                <a:gd name="adj2" fmla="val 27839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1600" b="1"/>
                <a:t>制定项</a:t>
              </a:r>
            </a:p>
            <a:p>
              <a:pPr algn="ctr" eaLnBrk="1" hangingPunct="1"/>
              <a:r>
                <a:rPr kumimoji="1" lang="zh-CN" altLang="en-US" sz="1600" b="1"/>
                <a:t>目章程</a:t>
              </a:r>
            </a:p>
          </p:txBody>
        </p:sp>
        <p:sp>
          <p:nvSpPr>
            <p:cNvPr id="80906" name="Rectangle 63"/>
            <p:cNvSpPr>
              <a:spLocks noChangeArrowheads="1"/>
            </p:cNvSpPr>
            <p:nvPr/>
          </p:nvSpPr>
          <p:spPr bwMode="auto">
            <a:xfrm>
              <a:off x="703" y="935"/>
              <a:ext cx="576" cy="33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1600" b="1"/>
                <a:t>收集需求</a:t>
              </a:r>
            </a:p>
          </p:txBody>
        </p:sp>
        <p:sp>
          <p:nvSpPr>
            <p:cNvPr id="80907" name="Rectangle 64"/>
            <p:cNvSpPr>
              <a:spLocks noChangeArrowheads="1"/>
            </p:cNvSpPr>
            <p:nvPr/>
          </p:nvSpPr>
          <p:spPr bwMode="auto">
            <a:xfrm>
              <a:off x="703" y="1434"/>
              <a:ext cx="576" cy="33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1600" b="1"/>
                <a:t>定义范围</a:t>
              </a:r>
            </a:p>
          </p:txBody>
        </p:sp>
        <p:sp>
          <p:nvSpPr>
            <p:cNvPr id="80908" name="Rectangle 65"/>
            <p:cNvSpPr>
              <a:spLocks noChangeArrowheads="1"/>
            </p:cNvSpPr>
            <p:nvPr/>
          </p:nvSpPr>
          <p:spPr bwMode="auto">
            <a:xfrm>
              <a:off x="1344" y="956"/>
              <a:ext cx="576" cy="336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1600" b="1"/>
                <a:t>定义活动</a:t>
              </a:r>
            </a:p>
          </p:txBody>
        </p:sp>
        <p:sp>
          <p:nvSpPr>
            <p:cNvPr id="80909" name="Oval 66"/>
            <p:cNvSpPr>
              <a:spLocks noChangeArrowheads="1"/>
            </p:cNvSpPr>
            <p:nvPr/>
          </p:nvSpPr>
          <p:spPr bwMode="auto">
            <a:xfrm>
              <a:off x="612" y="2296"/>
              <a:ext cx="726" cy="384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1600" b="1"/>
                <a:t>核实范围</a:t>
              </a:r>
            </a:p>
          </p:txBody>
        </p:sp>
        <p:sp>
          <p:nvSpPr>
            <p:cNvPr id="80910" name="Oval 67"/>
            <p:cNvSpPr>
              <a:spLocks noChangeArrowheads="1"/>
            </p:cNvSpPr>
            <p:nvPr/>
          </p:nvSpPr>
          <p:spPr bwMode="auto">
            <a:xfrm>
              <a:off x="624" y="2780"/>
              <a:ext cx="720" cy="384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1600" b="1"/>
                <a:t>控制范围</a:t>
              </a:r>
            </a:p>
          </p:txBody>
        </p:sp>
        <p:sp>
          <p:nvSpPr>
            <p:cNvPr id="80911" name="Rectangle 68"/>
            <p:cNvSpPr>
              <a:spLocks noChangeArrowheads="1"/>
            </p:cNvSpPr>
            <p:nvPr/>
          </p:nvSpPr>
          <p:spPr bwMode="auto">
            <a:xfrm>
              <a:off x="1344" y="1436"/>
              <a:ext cx="576" cy="336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1600" b="1"/>
                <a:t>排序活动</a:t>
              </a:r>
            </a:p>
          </p:txBody>
        </p:sp>
        <p:sp>
          <p:nvSpPr>
            <p:cNvPr id="80912" name="Rectangle 69"/>
            <p:cNvSpPr>
              <a:spLocks noChangeArrowheads="1"/>
            </p:cNvSpPr>
            <p:nvPr/>
          </p:nvSpPr>
          <p:spPr bwMode="auto">
            <a:xfrm>
              <a:off x="1344" y="1916"/>
              <a:ext cx="576" cy="336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1600" b="1"/>
                <a:t>估算活动</a:t>
              </a:r>
            </a:p>
            <a:p>
              <a:pPr algn="ctr" eaLnBrk="1" hangingPunct="1"/>
              <a:r>
                <a:rPr kumimoji="1" lang="zh-CN" altLang="en-US" sz="1600" b="1"/>
                <a:t>资源</a:t>
              </a:r>
            </a:p>
          </p:txBody>
        </p:sp>
        <p:sp>
          <p:nvSpPr>
            <p:cNvPr id="80913" name="Rectangle 70"/>
            <p:cNvSpPr>
              <a:spLocks noChangeArrowheads="1"/>
            </p:cNvSpPr>
            <p:nvPr/>
          </p:nvSpPr>
          <p:spPr bwMode="auto">
            <a:xfrm>
              <a:off x="1338" y="2795"/>
              <a:ext cx="576" cy="336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1600" b="1"/>
                <a:t>制定</a:t>
              </a:r>
            </a:p>
            <a:p>
              <a:pPr algn="ctr" eaLnBrk="1" hangingPunct="1"/>
              <a:r>
                <a:rPr kumimoji="1" lang="zh-CN" altLang="en-US" sz="1600" b="1"/>
                <a:t>进度计划</a:t>
              </a:r>
            </a:p>
          </p:txBody>
        </p:sp>
        <p:sp>
          <p:nvSpPr>
            <p:cNvPr id="80914" name="Oval 71"/>
            <p:cNvSpPr>
              <a:spLocks noChangeArrowheads="1"/>
            </p:cNvSpPr>
            <p:nvPr/>
          </p:nvSpPr>
          <p:spPr bwMode="auto">
            <a:xfrm>
              <a:off x="1292" y="3203"/>
              <a:ext cx="672" cy="38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1600" b="1"/>
                <a:t>控制进度</a:t>
              </a:r>
            </a:p>
          </p:txBody>
        </p:sp>
        <p:sp>
          <p:nvSpPr>
            <p:cNvPr id="80915" name="Rectangle 72"/>
            <p:cNvSpPr>
              <a:spLocks noChangeArrowheads="1"/>
            </p:cNvSpPr>
            <p:nvPr/>
          </p:nvSpPr>
          <p:spPr bwMode="auto">
            <a:xfrm>
              <a:off x="1973" y="935"/>
              <a:ext cx="576" cy="336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1600" b="1" dirty="0">
                  <a:solidFill>
                    <a:schemeClr val="bg1"/>
                  </a:solidFill>
                </a:rPr>
                <a:t>估算成本</a:t>
              </a:r>
            </a:p>
          </p:txBody>
        </p:sp>
        <p:sp>
          <p:nvSpPr>
            <p:cNvPr id="80916" name="Rectangle 73"/>
            <p:cNvSpPr>
              <a:spLocks noChangeArrowheads="1"/>
            </p:cNvSpPr>
            <p:nvPr/>
          </p:nvSpPr>
          <p:spPr bwMode="auto">
            <a:xfrm>
              <a:off x="1973" y="1434"/>
              <a:ext cx="576" cy="336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1600" b="1">
                  <a:solidFill>
                    <a:schemeClr val="bg1"/>
                  </a:solidFill>
                </a:rPr>
                <a:t>制定预算</a:t>
              </a:r>
            </a:p>
          </p:txBody>
        </p:sp>
        <p:sp>
          <p:nvSpPr>
            <p:cNvPr id="80917" name="Oval 74"/>
            <p:cNvSpPr>
              <a:spLocks noChangeArrowheads="1"/>
            </p:cNvSpPr>
            <p:nvPr/>
          </p:nvSpPr>
          <p:spPr bwMode="auto">
            <a:xfrm>
              <a:off x="1927" y="1888"/>
              <a:ext cx="672" cy="384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1600" b="1">
                  <a:solidFill>
                    <a:schemeClr val="bg1"/>
                  </a:solidFill>
                </a:rPr>
                <a:t>控制成本</a:t>
              </a:r>
            </a:p>
          </p:txBody>
        </p:sp>
        <p:sp>
          <p:nvSpPr>
            <p:cNvPr id="80918" name="Rectangle 75"/>
            <p:cNvSpPr>
              <a:spLocks noChangeArrowheads="1"/>
            </p:cNvSpPr>
            <p:nvPr/>
          </p:nvSpPr>
          <p:spPr bwMode="auto">
            <a:xfrm>
              <a:off x="2592" y="956"/>
              <a:ext cx="576" cy="336"/>
            </a:xfrm>
            <a:prstGeom prst="rect">
              <a:avLst/>
            </a:prstGeom>
            <a:solidFill>
              <a:srgbClr val="FEA83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1600" b="1" dirty="0"/>
                <a:t>规划质量</a:t>
              </a:r>
            </a:p>
          </p:txBody>
        </p:sp>
        <p:sp>
          <p:nvSpPr>
            <p:cNvPr id="80919" name="Rectangle 76"/>
            <p:cNvSpPr>
              <a:spLocks noChangeArrowheads="1"/>
            </p:cNvSpPr>
            <p:nvPr/>
          </p:nvSpPr>
          <p:spPr bwMode="auto">
            <a:xfrm>
              <a:off x="3216" y="956"/>
              <a:ext cx="576" cy="336"/>
            </a:xfrm>
            <a:prstGeom prst="rect">
              <a:avLst/>
            </a:prstGeom>
            <a:solidFill>
              <a:srgbClr val="99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1600" b="1">
                  <a:solidFill>
                    <a:schemeClr val="bg1"/>
                  </a:solidFill>
                </a:rPr>
                <a:t>制定人力</a:t>
              </a:r>
            </a:p>
            <a:p>
              <a:pPr algn="ctr" eaLnBrk="1" hangingPunct="1"/>
              <a:r>
                <a:rPr kumimoji="1" lang="zh-CN" altLang="en-US" sz="1600" b="1">
                  <a:solidFill>
                    <a:schemeClr val="bg1"/>
                  </a:solidFill>
                </a:rPr>
                <a:t>资源计划</a:t>
              </a:r>
            </a:p>
          </p:txBody>
        </p:sp>
        <p:sp>
          <p:nvSpPr>
            <p:cNvPr id="80920" name="AutoShape 77"/>
            <p:cNvSpPr>
              <a:spLocks noChangeArrowheads="1"/>
            </p:cNvSpPr>
            <p:nvPr/>
          </p:nvSpPr>
          <p:spPr bwMode="auto">
            <a:xfrm>
              <a:off x="2544" y="1388"/>
              <a:ext cx="720" cy="480"/>
            </a:xfrm>
            <a:prstGeom prst="star16">
              <a:avLst>
                <a:gd name="adj" fmla="val 37500"/>
              </a:avLst>
            </a:prstGeom>
            <a:solidFill>
              <a:srgbClr val="FEA83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1600" b="1"/>
                <a:t>保证质量</a:t>
              </a:r>
            </a:p>
          </p:txBody>
        </p:sp>
        <p:sp>
          <p:nvSpPr>
            <p:cNvPr id="80921" name="Oval 78"/>
            <p:cNvSpPr>
              <a:spLocks noChangeArrowheads="1"/>
            </p:cNvSpPr>
            <p:nvPr/>
          </p:nvSpPr>
          <p:spPr bwMode="auto">
            <a:xfrm>
              <a:off x="2544" y="1916"/>
              <a:ext cx="672" cy="384"/>
            </a:xfrm>
            <a:prstGeom prst="ellipse">
              <a:avLst/>
            </a:prstGeom>
            <a:solidFill>
              <a:srgbClr val="FEA83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1600" b="1"/>
                <a:t>控制质量</a:t>
              </a:r>
            </a:p>
          </p:txBody>
        </p:sp>
        <p:sp>
          <p:nvSpPr>
            <p:cNvPr id="80922" name="AutoShape 79"/>
            <p:cNvSpPr>
              <a:spLocks noChangeArrowheads="1"/>
            </p:cNvSpPr>
            <p:nvPr/>
          </p:nvSpPr>
          <p:spPr bwMode="auto">
            <a:xfrm>
              <a:off x="3107" y="1389"/>
              <a:ext cx="720" cy="480"/>
            </a:xfrm>
            <a:prstGeom prst="star16">
              <a:avLst>
                <a:gd name="adj" fmla="val 37500"/>
              </a:avLst>
            </a:prstGeom>
            <a:solidFill>
              <a:srgbClr val="99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1600" b="1">
                  <a:solidFill>
                    <a:schemeClr val="bg1"/>
                  </a:solidFill>
                </a:rPr>
                <a:t>组建项</a:t>
              </a:r>
            </a:p>
            <a:p>
              <a:pPr algn="ctr" eaLnBrk="1" hangingPunct="1"/>
              <a:r>
                <a:rPr kumimoji="1" lang="zh-CN" altLang="en-US" sz="1600" b="1">
                  <a:solidFill>
                    <a:schemeClr val="bg1"/>
                  </a:solidFill>
                </a:rPr>
                <a:t>目团队</a:t>
              </a:r>
            </a:p>
          </p:txBody>
        </p:sp>
        <p:sp>
          <p:nvSpPr>
            <p:cNvPr id="80923" name="Rectangle 80"/>
            <p:cNvSpPr>
              <a:spLocks noChangeArrowheads="1"/>
            </p:cNvSpPr>
            <p:nvPr/>
          </p:nvSpPr>
          <p:spPr bwMode="auto">
            <a:xfrm>
              <a:off x="3833" y="1434"/>
              <a:ext cx="576" cy="33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1600" b="1"/>
                <a:t>规划沟通</a:t>
              </a:r>
            </a:p>
          </p:txBody>
        </p:sp>
        <p:sp>
          <p:nvSpPr>
            <p:cNvPr id="80924" name="Rectangle 81"/>
            <p:cNvSpPr>
              <a:spLocks noChangeArrowheads="1"/>
            </p:cNvSpPr>
            <p:nvPr/>
          </p:nvSpPr>
          <p:spPr bwMode="auto">
            <a:xfrm>
              <a:off x="5088" y="956"/>
              <a:ext cx="576" cy="336"/>
            </a:xfrm>
            <a:prstGeom prst="rect">
              <a:avLst/>
            </a:prstGeom>
            <a:solidFill>
              <a:srgbClr val="B8005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1600" b="1">
                  <a:solidFill>
                    <a:schemeClr val="bg1"/>
                  </a:solidFill>
                </a:rPr>
                <a:t>规划采购</a:t>
              </a:r>
            </a:p>
          </p:txBody>
        </p:sp>
        <p:sp>
          <p:nvSpPr>
            <p:cNvPr id="80925" name="AutoShape 82"/>
            <p:cNvSpPr>
              <a:spLocks noChangeArrowheads="1"/>
            </p:cNvSpPr>
            <p:nvPr/>
          </p:nvSpPr>
          <p:spPr bwMode="auto">
            <a:xfrm>
              <a:off x="3787" y="1842"/>
              <a:ext cx="720" cy="480"/>
            </a:xfrm>
            <a:prstGeom prst="star16">
              <a:avLst>
                <a:gd name="adj" fmla="val 37500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1600" b="1"/>
                <a:t>发布信息</a:t>
              </a:r>
            </a:p>
          </p:txBody>
        </p:sp>
        <p:sp>
          <p:nvSpPr>
            <p:cNvPr id="80926" name="Oval 83"/>
            <p:cNvSpPr>
              <a:spLocks noChangeArrowheads="1"/>
            </p:cNvSpPr>
            <p:nvPr/>
          </p:nvSpPr>
          <p:spPr bwMode="auto">
            <a:xfrm>
              <a:off x="3833" y="2840"/>
              <a:ext cx="624" cy="384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1600" b="1"/>
                <a:t>报告绩效</a:t>
              </a:r>
            </a:p>
          </p:txBody>
        </p:sp>
        <p:sp>
          <p:nvSpPr>
            <p:cNvPr id="80927" name="AutoShape 84"/>
            <p:cNvSpPr>
              <a:spLocks noChangeArrowheads="1"/>
            </p:cNvSpPr>
            <p:nvPr/>
          </p:nvSpPr>
          <p:spPr bwMode="auto">
            <a:xfrm>
              <a:off x="0" y="3249"/>
              <a:ext cx="672" cy="384"/>
            </a:xfrm>
            <a:prstGeom prst="hexagon">
              <a:avLst>
                <a:gd name="adj" fmla="val 43750"/>
                <a:gd name="vf" fmla="val 115470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1600" b="1"/>
                <a:t>结束项目</a:t>
              </a:r>
            </a:p>
          </p:txBody>
        </p:sp>
        <p:sp>
          <p:nvSpPr>
            <p:cNvPr id="80928" name="Rectangle 85"/>
            <p:cNvSpPr>
              <a:spLocks noChangeArrowheads="1"/>
            </p:cNvSpPr>
            <p:nvPr/>
          </p:nvSpPr>
          <p:spPr bwMode="auto">
            <a:xfrm>
              <a:off x="4464" y="1436"/>
              <a:ext cx="576" cy="336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1600" b="1">
                  <a:solidFill>
                    <a:schemeClr val="bg1"/>
                  </a:solidFill>
                </a:rPr>
                <a:t>识别风险</a:t>
              </a:r>
            </a:p>
          </p:txBody>
        </p:sp>
        <p:sp>
          <p:nvSpPr>
            <p:cNvPr id="80929" name="Rectangle 86"/>
            <p:cNvSpPr>
              <a:spLocks noChangeArrowheads="1"/>
            </p:cNvSpPr>
            <p:nvPr/>
          </p:nvSpPr>
          <p:spPr bwMode="auto">
            <a:xfrm>
              <a:off x="4464" y="1916"/>
              <a:ext cx="576" cy="336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1600" b="1">
                  <a:solidFill>
                    <a:schemeClr val="bg1"/>
                  </a:solidFill>
                </a:rPr>
                <a:t>定性风险</a:t>
              </a:r>
            </a:p>
            <a:p>
              <a:pPr algn="ctr" eaLnBrk="1" hangingPunct="1"/>
              <a:r>
                <a:rPr kumimoji="1" lang="zh-CN" altLang="en-US" sz="1600" b="1">
                  <a:solidFill>
                    <a:schemeClr val="bg1"/>
                  </a:solidFill>
                </a:rPr>
                <a:t>分析</a:t>
              </a:r>
            </a:p>
          </p:txBody>
        </p:sp>
        <p:sp>
          <p:nvSpPr>
            <p:cNvPr id="80930" name="Rectangle 87"/>
            <p:cNvSpPr>
              <a:spLocks noChangeArrowheads="1"/>
            </p:cNvSpPr>
            <p:nvPr/>
          </p:nvSpPr>
          <p:spPr bwMode="auto">
            <a:xfrm>
              <a:off x="4464" y="2348"/>
              <a:ext cx="576" cy="336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1600" b="1">
                  <a:solidFill>
                    <a:schemeClr val="bg1"/>
                  </a:solidFill>
                </a:rPr>
                <a:t>定量风险</a:t>
              </a:r>
            </a:p>
            <a:p>
              <a:pPr algn="ctr" eaLnBrk="1" hangingPunct="1"/>
              <a:r>
                <a:rPr kumimoji="1" lang="zh-CN" altLang="en-US" sz="1600" b="1">
                  <a:solidFill>
                    <a:schemeClr val="bg1"/>
                  </a:solidFill>
                </a:rPr>
                <a:t>分析</a:t>
              </a:r>
            </a:p>
          </p:txBody>
        </p:sp>
        <p:sp>
          <p:nvSpPr>
            <p:cNvPr id="80931" name="Rectangle 88"/>
            <p:cNvSpPr>
              <a:spLocks noChangeArrowheads="1"/>
            </p:cNvSpPr>
            <p:nvPr/>
          </p:nvSpPr>
          <p:spPr bwMode="auto">
            <a:xfrm>
              <a:off x="4464" y="2780"/>
              <a:ext cx="576" cy="336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1600" b="1">
                  <a:solidFill>
                    <a:schemeClr val="bg1"/>
                  </a:solidFill>
                </a:rPr>
                <a:t>规划</a:t>
              </a:r>
            </a:p>
            <a:p>
              <a:pPr algn="ctr" eaLnBrk="1" hangingPunct="1"/>
              <a:r>
                <a:rPr kumimoji="1" lang="zh-CN" altLang="en-US" sz="1600" b="1">
                  <a:solidFill>
                    <a:schemeClr val="bg1"/>
                  </a:solidFill>
                </a:rPr>
                <a:t>风险应对</a:t>
              </a:r>
            </a:p>
          </p:txBody>
        </p:sp>
        <p:sp>
          <p:nvSpPr>
            <p:cNvPr id="80932" name="Oval 89"/>
            <p:cNvSpPr>
              <a:spLocks noChangeArrowheads="1"/>
            </p:cNvSpPr>
            <p:nvPr/>
          </p:nvSpPr>
          <p:spPr bwMode="auto">
            <a:xfrm>
              <a:off x="4416" y="3212"/>
              <a:ext cx="672" cy="384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1600" b="1">
                  <a:solidFill>
                    <a:schemeClr val="bg1"/>
                  </a:solidFill>
                </a:rPr>
                <a:t>监控风险</a:t>
              </a:r>
            </a:p>
          </p:txBody>
        </p:sp>
        <p:sp>
          <p:nvSpPr>
            <p:cNvPr id="80933" name="AutoShape 90"/>
            <p:cNvSpPr>
              <a:spLocks noChangeArrowheads="1"/>
            </p:cNvSpPr>
            <p:nvPr/>
          </p:nvSpPr>
          <p:spPr bwMode="auto">
            <a:xfrm>
              <a:off x="5088" y="1389"/>
              <a:ext cx="672" cy="480"/>
            </a:xfrm>
            <a:prstGeom prst="star16">
              <a:avLst>
                <a:gd name="adj" fmla="val 37500"/>
              </a:avLst>
            </a:prstGeom>
            <a:solidFill>
              <a:srgbClr val="B8005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1600" b="1">
                  <a:solidFill>
                    <a:schemeClr val="bg1"/>
                  </a:solidFill>
                </a:rPr>
                <a:t>实施采购</a:t>
              </a:r>
            </a:p>
          </p:txBody>
        </p:sp>
        <p:sp>
          <p:nvSpPr>
            <p:cNvPr id="80934" name="AutoShape 91"/>
            <p:cNvSpPr>
              <a:spLocks noChangeArrowheads="1"/>
            </p:cNvSpPr>
            <p:nvPr/>
          </p:nvSpPr>
          <p:spPr bwMode="auto">
            <a:xfrm>
              <a:off x="5103" y="2341"/>
              <a:ext cx="624" cy="384"/>
            </a:xfrm>
            <a:prstGeom prst="hexagon">
              <a:avLst>
                <a:gd name="adj" fmla="val 40625"/>
                <a:gd name="vf" fmla="val 115470"/>
              </a:avLst>
            </a:prstGeom>
            <a:solidFill>
              <a:srgbClr val="B8005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1600" b="1">
                  <a:solidFill>
                    <a:schemeClr val="bg1"/>
                  </a:solidFill>
                </a:rPr>
                <a:t>结束采购</a:t>
              </a:r>
            </a:p>
          </p:txBody>
        </p:sp>
        <p:sp>
          <p:nvSpPr>
            <p:cNvPr id="80935" name="Rectangle 92"/>
            <p:cNvSpPr>
              <a:spLocks noChangeArrowheads="1"/>
            </p:cNvSpPr>
            <p:nvPr/>
          </p:nvSpPr>
          <p:spPr bwMode="auto">
            <a:xfrm>
              <a:off x="144" y="572"/>
              <a:ext cx="480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2000" b="1" dirty="0"/>
                <a:t>集成</a:t>
              </a:r>
            </a:p>
          </p:txBody>
        </p:sp>
        <p:sp>
          <p:nvSpPr>
            <p:cNvPr id="80936" name="Rectangle 93"/>
            <p:cNvSpPr>
              <a:spLocks noChangeArrowheads="1"/>
            </p:cNvSpPr>
            <p:nvPr/>
          </p:nvSpPr>
          <p:spPr bwMode="auto">
            <a:xfrm>
              <a:off x="768" y="572"/>
              <a:ext cx="480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2000" b="1"/>
                <a:t>范围</a:t>
              </a:r>
            </a:p>
          </p:txBody>
        </p:sp>
        <p:sp>
          <p:nvSpPr>
            <p:cNvPr id="80937" name="Rectangle 94"/>
            <p:cNvSpPr>
              <a:spLocks noChangeArrowheads="1"/>
            </p:cNvSpPr>
            <p:nvPr/>
          </p:nvSpPr>
          <p:spPr bwMode="auto">
            <a:xfrm>
              <a:off x="1392" y="572"/>
              <a:ext cx="480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2000" b="1"/>
                <a:t>时间</a:t>
              </a:r>
            </a:p>
          </p:txBody>
        </p:sp>
        <p:sp>
          <p:nvSpPr>
            <p:cNvPr id="80938" name="Rectangle 95"/>
            <p:cNvSpPr>
              <a:spLocks noChangeArrowheads="1"/>
            </p:cNvSpPr>
            <p:nvPr/>
          </p:nvSpPr>
          <p:spPr bwMode="auto">
            <a:xfrm>
              <a:off x="2016" y="572"/>
              <a:ext cx="480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2000" b="1" dirty="0"/>
                <a:t>成本</a:t>
              </a:r>
            </a:p>
          </p:txBody>
        </p:sp>
        <p:sp>
          <p:nvSpPr>
            <p:cNvPr id="80939" name="Rectangle 96"/>
            <p:cNvSpPr>
              <a:spLocks noChangeArrowheads="1"/>
            </p:cNvSpPr>
            <p:nvPr/>
          </p:nvSpPr>
          <p:spPr bwMode="auto">
            <a:xfrm>
              <a:off x="2640" y="572"/>
              <a:ext cx="480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2000" b="1"/>
                <a:t>质量</a:t>
              </a:r>
            </a:p>
          </p:txBody>
        </p:sp>
        <p:sp>
          <p:nvSpPr>
            <p:cNvPr id="80940" name="Rectangle 97"/>
            <p:cNvSpPr>
              <a:spLocks noChangeArrowheads="1"/>
            </p:cNvSpPr>
            <p:nvPr/>
          </p:nvSpPr>
          <p:spPr bwMode="auto">
            <a:xfrm>
              <a:off x="3168" y="572"/>
              <a:ext cx="672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2000" b="1"/>
                <a:t>人力资源</a:t>
              </a:r>
            </a:p>
          </p:txBody>
        </p:sp>
        <p:sp>
          <p:nvSpPr>
            <p:cNvPr id="80941" name="Rectangle 98"/>
            <p:cNvSpPr>
              <a:spLocks noChangeArrowheads="1"/>
            </p:cNvSpPr>
            <p:nvPr/>
          </p:nvSpPr>
          <p:spPr bwMode="auto">
            <a:xfrm>
              <a:off x="3888" y="572"/>
              <a:ext cx="480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2000" b="1"/>
                <a:t>沟通</a:t>
              </a:r>
            </a:p>
          </p:txBody>
        </p:sp>
        <p:sp>
          <p:nvSpPr>
            <p:cNvPr id="80942" name="Rectangle 99"/>
            <p:cNvSpPr>
              <a:spLocks noChangeArrowheads="1"/>
            </p:cNvSpPr>
            <p:nvPr/>
          </p:nvSpPr>
          <p:spPr bwMode="auto">
            <a:xfrm>
              <a:off x="4512" y="572"/>
              <a:ext cx="480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2000" b="1"/>
                <a:t>风险</a:t>
              </a:r>
            </a:p>
          </p:txBody>
        </p:sp>
        <p:sp>
          <p:nvSpPr>
            <p:cNvPr id="80943" name="Rectangle 100"/>
            <p:cNvSpPr>
              <a:spLocks noChangeArrowheads="1"/>
            </p:cNvSpPr>
            <p:nvPr/>
          </p:nvSpPr>
          <p:spPr bwMode="auto">
            <a:xfrm>
              <a:off x="5136" y="572"/>
              <a:ext cx="480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2000" b="1"/>
                <a:t>采购</a:t>
              </a:r>
            </a:p>
          </p:txBody>
        </p:sp>
        <p:sp>
          <p:nvSpPr>
            <p:cNvPr id="80944" name="Oval 101"/>
            <p:cNvSpPr>
              <a:spLocks noChangeArrowheads="1"/>
            </p:cNvSpPr>
            <p:nvPr/>
          </p:nvSpPr>
          <p:spPr bwMode="auto">
            <a:xfrm>
              <a:off x="0" y="2387"/>
              <a:ext cx="657" cy="38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1600" b="1"/>
                <a:t>监控</a:t>
              </a:r>
            </a:p>
            <a:p>
              <a:pPr algn="ctr" eaLnBrk="1" hangingPunct="1"/>
              <a:r>
                <a:rPr kumimoji="1" lang="zh-CN" altLang="en-US" sz="1600" b="1"/>
                <a:t>项目工作</a:t>
              </a:r>
            </a:p>
          </p:txBody>
        </p:sp>
        <p:sp>
          <p:nvSpPr>
            <p:cNvPr id="80945" name="Rectangle 102"/>
            <p:cNvSpPr>
              <a:spLocks noChangeArrowheads="1"/>
            </p:cNvSpPr>
            <p:nvPr/>
          </p:nvSpPr>
          <p:spPr bwMode="auto">
            <a:xfrm>
              <a:off x="703" y="1888"/>
              <a:ext cx="576" cy="33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1600" b="1"/>
                <a:t>创建</a:t>
              </a:r>
              <a:r>
                <a:rPr kumimoji="1" lang="en-US" altLang="zh-CN" sz="1600" b="1"/>
                <a:t>WBS</a:t>
              </a:r>
            </a:p>
          </p:txBody>
        </p:sp>
        <p:sp>
          <p:nvSpPr>
            <p:cNvPr id="80946" name="Rectangle 103"/>
            <p:cNvSpPr>
              <a:spLocks noChangeArrowheads="1"/>
            </p:cNvSpPr>
            <p:nvPr/>
          </p:nvSpPr>
          <p:spPr bwMode="auto">
            <a:xfrm>
              <a:off x="1338" y="2341"/>
              <a:ext cx="576" cy="336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1600" b="1"/>
                <a:t>估算</a:t>
              </a:r>
            </a:p>
            <a:p>
              <a:pPr algn="ctr" eaLnBrk="1" hangingPunct="1"/>
              <a:r>
                <a:rPr kumimoji="1" lang="zh-CN" altLang="en-US" sz="1600" b="1"/>
                <a:t>活动工期</a:t>
              </a:r>
            </a:p>
          </p:txBody>
        </p:sp>
        <p:sp>
          <p:nvSpPr>
            <p:cNvPr id="80947" name="AutoShape 104"/>
            <p:cNvSpPr>
              <a:spLocks noChangeArrowheads="1"/>
            </p:cNvSpPr>
            <p:nvPr/>
          </p:nvSpPr>
          <p:spPr bwMode="auto">
            <a:xfrm>
              <a:off x="3152" y="1888"/>
              <a:ext cx="720" cy="480"/>
            </a:xfrm>
            <a:prstGeom prst="star16">
              <a:avLst>
                <a:gd name="adj" fmla="val 37500"/>
              </a:avLst>
            </a:prstGeom>
            <a:solidFill>
              <a:srgbClr val="99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1600" b="1">
                  <a:solidFill>
                    <a:schemeClr val="bg1"/>
                  </a:solidFill>
                </a:rPr>
                <a:t>建设项</a:t>
              </a:r>
            </a:p>
            <a:p>
              <a:pPr algn="ctr" eaLnBrk="1" hangingPunct="1"/>
              <a:r>
                <a:rPr kumimoji="1" lang="zh-CN" altLang="en-US" sz="1600" b="1">
                  <a:solidFill>
                    <a:schemeClr val="bg1"/>
                  </a:solidFill>
                </a:rPr>
                <a:t>目团队</a:t>
              </a:r>
            </a:p>
          </p:txBody>
        </p:sp>
        <p:sp>
          <p:nvSpPr>
            <p:cNvPr id="80948" name="AutoShape 105"/>
            <p:cNvSpPr>
              <a:spLocks noChangeArrowheads="1"/>
            </p:cNvSpPr>
            <p:nvPr/>
          </p:nvSpPr>
          <p:spPr bwMode="auto">
            <a:xfrm>
              <a:off x="3152" y="2387"/>
              <a:ext cx="720" cy="480"/>
            </a:xfrm>
            <a:prstGeom prst="star16">
              <a:avLst>
                <a:gd name="adj" fmla="val 37500"/>
              </a:avLst>
            </a:prstGeom>
            <a:solidFill>
              <a:srgbClr val="99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1600" b="1">
                  <a:solidFill>
                    <a:schemeClr val="bg1"/>
                  </a:solidFill>
                </a:rPr>
                <a:t>管理项</a:t>
              </a:r>
            </a:p>
            <a:p>
              <a:pPr algn="ctr" eaLnBrk="1" hangingPunct="1"/>
              <a:r>
                <a:rPr kumimoji="1" lang="zh-CN" altLang="en-US" sz="1600" b="1">
                  <a:solidFill>
                    <a:schemeClr val="bg1"/>
                  </a:solidFill>
                </a:rPr>
                <a:t>目团队</a:t>
              </a:r>
            </a:p>
          </p:txBody>
        </p:sp>
        <p:sp>
          <p:nvSpPr>
            <p:cNvPr id="80949" name="AutoShape 106"/>
            <p:cNvSpPr>
              <a:spLocks noChangeArrowheads="1"/>
            </p:cNvSpPr>
            <p:nvPr/>
          </p:nvSpPr>
          <p:spPr bwMode="auto">
            <a:xfrm>
              <a:off x="3787" y="2341"/>
              <a:ext cx="720" cy="480"/>
            </a:xfrm>
            <a:prstGeom prst="star16">
              <a:avLst>
                <a:gd name="adj" fmla="val 37500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1600" b="1"/>
                <a:t>管理干系</a:t>
              </a:r>
            </a:p>
            <a:p>
              <a:pPr algn="ctr" eaLnBrk="1" hangingPunct="1"/>
              <a:r>
                <a:rPr kumimoji="1" lang="zh-CN" altLang="en-US" sz="1600" b="1"/>
                <a:t>人期望</a:t>
              </a:r>
            </a:p>
          </p:txBody>
        </p:sp>
        <p:sp>
          <p:nvSpPr>
            <p:cNvPr id="80950" name="AutoShape 107"/>
            <p:cNvSpPr>
              <a:spLocks noChangeArrowheads="1"/>
            </p:cNvSpPr>
            <p:nvPr/>
          </p:nvSpPr>
          <p:spPr bwMode="auto">
            <a:xfrm>
              <a:off x="3833" y="799"/>
              <a:ext cx="589" cy="59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1600" b="1"/>
                <a:t>识别</a:t>
              </a:r>
            </a:p>
            <a:p>
              <a:pPr algn="ctr" eaLnBrk="1" hangingPunct="1"/>
              <a:r>
                <a:rPr kumimoji="1" lang="zh-CN" altLang="en-US" sz="1600" b="1"/>
                <a:t>干系人</a:t>
              </a:r>
            </a:p>
          </p:txBody>
        </p:sp>
        <p:sp>
          <p:nvSpPr>
            <p:cNvPr id="80951" name="Oval 108"/>
            <p:cNvSpPr>
              <a:spLocks noChangeArrowheads="1"/>
            </p:cNvSpPr>
            <p:nvPr/>
          </p:nvSpPr>
          <p:spPr bwMode="auto">
            <a:xfrm>
              <a:off x="5088" y="1888"/>
              <a:ext cx="672" cy="384"/>
            </a:xfrm>
            <a:prstGeom prst="ellipse">
              <a:avLst/>
            </a:prstGeom>
            <a:solidFill>
              <a:srgbClr val="B8005C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1600" b="1">
                  <a:solidFill>
                    <a:schemeClr val="bg1"/>
                  </a:solidFill>
                </a:rPr>
                <a:t>管理采购</a:t>
              </a:r>
            </a:p>
          </p:txBody>
        </p:sp>
      </p:grpSp>
      <p:sp>
        <p:nvSpPr>
          <p:cNvPr id="2" name="右箭头 1"/>
          <p:cNvSpPr/>
          <p:nvPr/>
        </p:nvSpPr>
        <p:spPr>
          <a:xfrm>
            <a:off x="2538412" y="6093296"/>
            <a:ext cx="433388" cy="45085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352800" y="6155723"/>
            <a:ext cx="609600" cy="3694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爆炸形 1 3"/>
          <p:cNvSpPr/>
          <p:nvPr/>
        </p:nvSpPr>
        <p:spPr>
          <a:xfrm>
            <a:off x="4469606" y="6178862"/>
            <a:ext cx="925513" cy="369441"/>
          </a:xfrm>
          <a:prstGeom prst="irregularSeal1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682456" y="6160470"/>
            <a:ext cx="979488" cy="40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六边形 5"/>
          <p:cNvSpPr/>
          <p:nvPr/>
        </p:nvSpPr>
        <p:spPr>
          <a:xfrm>
            <a:off x="6999288" y="6155723"/>
            <a:ext cx="741064" cy="369441"/>
          </a:xfrm>
          <a:prstGeom prst="hexagon">
            <a:avLst>
              <a:gd name="adj" fmla="val 65636"/>
              <a:gd name="vf" fmla="val 11547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70092" y="616512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五个过程</a:t>
            </a:r>
            <a:r>
              <a:rPr lang="zh-CN" altLang="en-US" dirty="0" smtClean="0"/>
              <a:t>组：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029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1143000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Project </a:t>
            </a:r>
            <a:r>
              <a:rPr lang="en-US" altLang="zh-CN" sz="3600" b="1" dirty="0"/>
              <a:t>Integration</a:t>
            </a:r>
            <a:r>
              <a:rPr lang="en-US" altLang="zh-CN" sz="3600" dirty="0"/>
              <a:t> Management Summary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6" descr="86921_04_F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76352"/>
            <a:ext cx="8605432" cy="527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0742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Project </a:t>
            </a:r>
            <a:r>
              <a:rPr lang="en-US" altLang="zh-CN" sz="3600" b="1" dirty="0"/>
              <a:t>Scope</a:t>
            </a:r>
            <a:r>
              <a:rPr lang="en-US" altLang="zh-CN" sz="3600" dirty="0"/>
              <a:t> Management Summary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5" descr="86921_05_F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47800"/>
            <a:ext cx="8439472" cy="5221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9217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</TotalTime>
  <Words>361</Words>
  <Application>Microsoft Office PowerPoint</Application>
  <PresentationFormat>全屏显示(4:3)</PresentationFormat>
  <Paragraphs>131</Paragraphs>
  <Slides>19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0" baseType="lpstr">
      <vt:lpstr>Office 主题​​</vt:lpstr>
      <vt:lpstr>Summary of PM</vt:lpstr>
      <vt:lpstr>What you need to be a good project manager</vt:lpstr>
      <vt:lpstr>Why we learn PM/PMBOK?</vt:lpstr>
      <vt:lpstr>Process groups and KAs</vt:lpstr>
      <vt:lpstr>5 Process Groups</vt:lpstr>
      <vt:lpstr>项目管理过程组之间的关系</vt:lpstr>
      <vt:lpstr>Process groups and knowledge areas</vt:lpstr>
      <vt:lpstr>Project Integration Management Summary</vt:lpstr>
      <vt:lpstr>Project Scope Management Summary</vt:lpstr>
      <vt:lpstr>Project Time Management Summary</vt:lpstr>
      <vt:lpstr>Project Cost Management Summary</vt:lpstr>
      <vt:lpstr>Project Quality Management Summary</vt:lpstr>
      <vt:lpstr>Project Human Resource Management Summary</vt:lpstr>
      <vt:lpstr>Project Communications Management Summary</vt:lpstr>
      <vt:lpstr>Project Risk Management Summary</vt:lpstr>
      <vt:lpstr>Project Procurement Management Summary</vt:lpstr>
      <vt:lpstr>PDM  Early and Late Start and Finish Dates</vt:lpstr>
      <vt:lpstr>EVM</vt:lpstr>
      <vt:lpstr>EVM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项目管理过程组之间的关系</dc:title>
  <dc:creator>win0</dc:creator>
  <cp:lastModifiedBy>win0</cp:lastModifiedBy>
  <cp:revision>18</cp:revision>
  <dcterms:created xsi:type="dcterms:W3CDTF">2013-11-15T14:48:59Z</dcterms:created>
  <dcterms:modified xsi:type="dcterms:W3CDTF">2013-12-11T19:19:30Z</dcterms:modified>
</cp:coreProperties>
</file>